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5"/>
  </p:notesMasterIdLst>
  <p:handoutMasterIdLst>
    <p:handoutMasterId r:id="rId26"/>
  </p:handoutMasterIdLst>
  <p:sldIdLst>
    <p:sldId id="394" r:id="rId3"/>
    <p:sldId id="466" r:id="rId4"/>
    <p:sldId id="472" r:id="rId5"/>
    <p:sldId id="397" r:id="rId6"/>
    <p:sldId id="443" r:id="rId7"/>
    <p:sldId id="448" r:id="rId8"/>
    <p:sldId id="450" r:id="rId9"/>
    <p:sldId id="474" r:id="rId10"/>
    <p:sldId id="475" r:id="rId11"/>
    <p:sldId id="476" r:id="rId12"/>
    <p:sldId id="451" r:id="rId13"/>
    <p:sldId id="470" r:id="rId14"/>
    <p:sldId id="453" r:id="rId15"/>
    <p:sldId id="469" r:id="rId16"/>
    <p:sldId id="461" r:id="rId17"/>
    <p:sldId id="462" r:id="rId18"/>
    <p:sldId id="463" r:id="rId19"/>
    <p:sldId id="464" r:id="rId20"/>
    <p:sldId id="465" r:id="rId21"/>
    <p:sldId id="471" r:id="rId22"/>
    <p:sldId id="352" r:id="rId23"/>
    <p:sldId id="393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0" d="100"/>
          <a:sy n="70" d="100"/>
        </p:scale>
        <p:origin x="70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304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9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9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2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66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7.jpg"/><Relationship Id="rId5" Type="http://schemas.openxmlformats.org/officeDocument/2006/relationships/image" Target="../media/image32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1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4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6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065335"/>
            <a:ext cx="5648771" cy="2411665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7356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42336" y="3743685"/>
            <a:ext cx="75450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03212" y="1337377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Ivanov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(2015)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 back-end web development</a:t>
            </a:r>
            <a:r>
              <a:rPr lang="bg-BG" sz="3200" noProof="1"/>
              <a:t>,</a:t>
            </a:r>
            <a:r>
              <a:rPr lang="en-US" sz="3200" noProof="1"/>
              <a:t> Spring</a:t>
            </a:r>
            <a:r>
              <a:rPr lang="bg-BG" sz="3200" noProof="1"/>
              <a:t>,</a:t>
            </a:r>
            <a:r>
              <a:rPr lang="en-GB" sz="3200" noProof="1"/>
              <a:t> Vert.x and Java Technologies in general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Develops APIs and Libraries in his spare time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29712" y="1689100"/>
            <a:ext cx="2003399" cy="213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372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cxnSpLocks/>
            <a:stCxn id="30" idx="2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cxnSp>
        <p:nvCxnSpPr>
          <p:cNvPr id="19" name="Straight Arrow Connector 18"/>
          <p:cNvCxnSpPr>
            <a:cxnSpLocks/>
            <a:endCxn id="24" idx="0"/>
          </p:cNvCxnSpPr>
          <p:nvPr/>
        </p:nvCxnSpPr>
        <p:spPr>
          <a:xfrm>
            <a:off x="5903912" y="1219199"/>
            <a:ext cx="31275" cy="976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endCxn id="22" idx="0"/>
          </p:cNvCxnSpPr>
          <p:nvPr/>
        </p:nvCxnSpPr>
        <p:spPr>
          <a:xfrm>
            <a:off x="5921535" y="1231892"/>
            <a:ext cx="1530826" cy="95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23" idx="0"/>
          </p:cNvCxnSpPr>
          <p:nvPr/>
        </p:nvCxnSpPr>
        <p:spPr>
          <a:xfrm flipH="1">
            <a:off x="4425712" y="1231892"/>
            <a:ext cx="1478202" cy="95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761" y="2191657"/>
            <a:ext cx="1219200" cy="122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5085" y="2191657"/>
            <a:ext cx="1141253" cy="122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2259" y="2195248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731383" y="4335551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Nested Data Structures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5%</a:t>
            </a:r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84820" y="286558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Nested Linear Structures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12714" y="360079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Algorithmic Problem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47511" y="5069849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String Processing</a:t>
            </a:r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7</a:t>
            </a:r>
            <a:r>
              <a:rPr lang="bg-BG" sz="2800" dirty="0"/>
              <a:t>5%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25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3" name="Straight Arrow Connector 42"/>
          <p:cNvCxnSpPr>
            <a:endCxn id="38" idx="1"/>
          </p:cNvCxnSpPr>
          <p:nvPr/>
        </p:nvCxnSpPr>
        <p:spPr>
          <a:xfrm flipV="1">
            <a:off x="3389315" y="3170384"/>
            <a:ext cx="2195505" cy="917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858196" cy="12870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1342068" cy="552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905596"/>
            <a:ext cx="1823399" cy="181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Teamwork Project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Labs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</p:spTree>
    <p:extLst>
      <p:ext uri="{BB962C8B-B14F-4D97-AF65-F5344CB8AC3E}">
        <p14:creationId xmlns:p14="http://schemas.microsoft.com/office/powerpoint/2010/main" val="41692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409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  <p:bldP spid="30" grpId="0" animBg="1"/>
      <p:bldP spid="3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RFID chip 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7620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20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4658" y="2165676"/>
            <a:ext cx="2546154" cy="3623372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Java Advanced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>
            <a:hlinkClick r:id="rId3"/>
          </p:cNvPr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https://softuni.bg/courses/java-fundamentals</a:t>
            </a:r>
            <a:r>
              <a:rPr 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Advanced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„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", by Svetlin Nakov &amp; Co., 2009, ISBN 9789544000554 </a:t>
            </a:r>
          </a:p>
          <a:p>
            <a:pPr marL="533400" lvl="1" indent="-266700"/>
            <a:r>
              <a:rPr lang="en-US" dirty="0"/>
              <a:t>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Java Fundamentals Textbook</a:t>
            </a:r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2" y="2133600"/>
            <a:ext cx="1224292" cy="1742261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25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JetBrains IntelliJ Idea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JDK 8 (Java Development Kit)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624" y="4876800"/>
            <a:ext cx="2176716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5108798"/>
            <a:ext cx="4544492" cy="87487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72934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Advanced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6585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3153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~700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~9,000,000 Developers Worldwide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Prelude to Database 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Algorithmic thinking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Standard Java API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cxnSpLocks/>
            <a:endCxn id="20" idx="0"/>
          </p:cNvCxnSpPr>
          <p:nvPr/>
        </p:nvCxnSpPr>
        <p:spPr>
          <a:xfrm>
            <a:off x="5903912" y="1219199"/>
            <a:ext cx="31275" cy="976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14" idx="0"/>
          </p:cNvCxnSpPr>
          <p:nvPr/>
        </p:nvCxnSpPr>
        <p:spPr>
          <a:xfrm>
            <a:off x="5921535" y="1231892"/>
            <a:ext cx="1530826" cy="95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endCxn id="19" idx="0"/>
          </p:cNvCxnSpPr>
          <p:nvPr/>
        </p:nvCxnSpPr>
        <p:spPr>
          <a:xfrm flipH="1">
            <a:off x="4425712" y="1231892"/>
            <a:ext cx="1478202" cy="95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761" y="2191657"/>
            <a:ext cx="1219200" cy="122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5085" y="2191657"/>
            <a:ext cx="1141253" cy="122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2259" y="2195248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03212" y="1337377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Ventsislav Ivanov</a:t>
            </a: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400" noProof="1"/>
              <a:t>Telerik Academy</a:t>
            </a:r>
            <a:r>
              <a:rPr lang="bg-BG" sz="3400" noProof="1"/>
              <a:t> </a:t>
            </a:r>
            <a:r>
              <a:rPr lang="en-GB" sz="3400" noProof="1"/>
              <a:t>Graduate 2016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400" noProof="1"/>
              <a:t>Knowedge at web testing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400" noProof="1"/>
              <a:t>Experience as QA engineer</a:t>
            </a:r>
            <a:endParaRPr lang="en-US" sz="3400" noProof="1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2413" y="1690916"/>
            <a:ext cx="1981199" cy="21610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5635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03212" y="1337377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Deep interest in Data Structures &amp; Algorithms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29712" y="1701800"/>
            <a:ext cx="2003399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691616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533</Words>
  <Application>Microsoft Office PowerPoint</Application>
  <PresentationFormat>Custom</PresentationFormat>
  <Paragraphs>165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Java Advanced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Trainers Team</vt:lpstr>
      <vt:lpstr>Trainers Team</vt:lpstr>
      <vt:lpstr>Trainers Team</vt:lpstr>
      <vt:lpstr>PowerPoint Presentation</vt:lpstr>
      <vt:lpstr>PowerPoint Presentation</vt:lpstr>
      <vt:lpstr>PowerPoint Presentation</vt:lpstr>
      <vt:lpstr>Your RFID Chip</vt:lpstr>
      <vt:lpstr>Resources</vt:lpstr>
      <vt:lpstr>Course Web Site &amp; Forums</vt:lpstr>
      <vt:lpstr>The Java Advanced Slides and Videos</vt:lpstr>
      <vt:lpstr>The Free Java Fundamentals Textbook</vt:lpstr>
      <vt:lpstr>Required Software</vt:lpstr>
      <vt:lpstr>Java Advanced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2017-01-16T15:29:17Z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